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0" r:id="rId15"/>
    <p:sldId id="271" r:id="rId16"/>
    <p:sldId id="269" r:id="rId17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93E564-B8FE-6879-F625-A3399C94F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941A48A-CA2A-817D-E9A1-706EE8677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4E1570-B140-7F6C-D0ED-3097B320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172453-F6F6-23F0-5667-BE263527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C2D36E-A26E-7B29-CD42-BABBFF1D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303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35C394-5EA0-CB7E-6C3E-B1BB6E9B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AC3C471-50F2-5B08-4236-AAAC0DA6CC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9AC55A-9D47-4179-5183-50409581D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99FEB0-022A-AC21-D0C8-6791F8BDE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89EAB9-D501-8ED7-7BA6-056D7BCC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937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A9798CE-8C21-B50A-A948-D45608B474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B9B86BD-53A5-D311-8FEA-87F064129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A16A49-F801-9443-CB88-FEB2EE58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CFB637-9041-6EBF-CFAD-31585B5ED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1D61E7-74A0-CE2A-09C2-8FC638551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441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AFD26A-659E-F159-C0F7-74117FE21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497E87-B737-D20D-AE1D-D2ADE668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729C80-7CCF-C649-EA4C-91F9EEA0D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9823A7-6FFA-54E6-8F17-F2D5CECE7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CDFED3-137C-AE67-4A93-D52EFD94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574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EF95AF-3595-8A0E-0BE4-B5570C7A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7B2F38-9CBC-74B3-231A-03AD030DA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CCBC7E-AA1C-104E-79C6-D93D63895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08A3F5-7740-82E9-7582-43A458F2D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0F9BCA-1284-BD3B-4167-D122B1C08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158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4CF9D-8189-3903-E251-433271CAF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934172-DA3B-66A0-E3D6-7508E51C50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01DC542-6E68-ABDC-BA58-A25901B98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CE54218-66F5-848B-CCED-663A58A60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A574966-1C86-E787-5541-09F242E6D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65C189-A954-A0E4-E7A5-E7A3B6388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19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2AC14F-C832-F31D-4B46-92D56CB79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DB0A15-1434-78EE-465B-0EFB172F5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A81E4B-13F9-0109-418C-1240A80DE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0979756-206F-DB33-E34D-C16C3FDC6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861212-471D-FDFD-D8DB-5252015CAD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1F641A1-712F-073B-C012-51689EB1B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B998DC8-E9EC-27DC-1648-B3269A2E0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ADF8CE2-6404-4156-A66A-ACA349D0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241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6A65E-71B5-2FA7-AB82-5B50678F1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09EAC67-6789-25F6-8CF6-B9D9712DE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7E83D02-FE4B-A608-96D5-0F298CF2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AE5E34A-FB28-6575-7228-85D6F6AEE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684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C96DBA7-48FC-C3C6-19DE-9D7BC26A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F3BFC1F-E67C-6705-B52E-0D9F9FA94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593C5EF-DE59-B296-98A3-AF402CB6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7096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7C99BE-3ABD-D55C-BE7B-AFDF797C1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9B507A-5415-29E9-073F-84C6DC2C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BB3730-30D1-7566-6F01-6109685AE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E7E01E1-B957-95D4-2D3E-4B44B6BD7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515F58A-64B9-C8FF-8D5D-3FDE7C56B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9DA011-1B65-4805-F8E2-D97EA3A84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567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105EDA-D502-14A9-BE2E-CA6F3A13C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42E62F8-A6FF-2F80-BB0C-17AA0494C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660DCBE-D1DD-9536-89EB-6FAE4A6A92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08E1251-058C-6F61-5318-1D9544819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D4C30E9-77E3-ABEA-5378-76EB54B79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847885B-5FC2-73B2-ED33-2AB477048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034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57B0B00-A4C1-D54B-25B7-89B0283CE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636C3F6-FAED-DF92-5604-4830154B4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CB2D45-9861-0898-2AC3-018CB216A3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10BDF-F70C-4FC9-8450-7DDD0636008B}" type="datetimeFigureOut">
              <a:rPr lang="en-ID" smtClean="0"/>
              <a:t>29/12/2025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B2384F-CB23-A86E-40A7-061421578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6DBC0B-F51F-B270-EB28-3C923D75C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383F2-B9E6-4633-B6E8-8F776A08022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076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0"/>
            <a:ext cx="1222785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5242" y="3044323"/>
            <a:ext cx="9144000" cy="192179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LAPORAN KINERJA POSITIF</a:t>
            </a:r>
            <a:b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TAHUN 2025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6123703-502C-41FC-C526-DD74F4DDB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454" y="274527"/>
            <a:ext cx="1073546" cy="15355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732792ED-6618-513C-AA82-CF28FD6121DE}"/>
              </a:ext>
            </a:extLst>
          </p:cNvPr>
          <p:cNvSpPr txBox="1">
            <a:spLocks/>
          </p:cNvSpPr>
          <p:nvPr/>
        </p:nvSpPr>
        <p:spPr>
          <a:xfrm>
            <a:off x="3266686" y="1849697"/>
            <a:ext cx="4585081" cy="3850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+mn-lt"/>
              </a:rPr>
              <a:t>INSPEKTORAT DAERAH</a:t>
            </a:r>
            <a:endParaRPr lang="en-ID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718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2503"/>
            <a:ext cx="1222785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9642" y="621327"/>
            <a:ext cx="9144000" cy="543805"/>
          </a:xfrm>
        </p:spPr>
        <p:txBody>
          <a:bodyPr>
            <a:noAutofit/>
          </a:bodyPr>
          <a:lstStyle/>
          <a:p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KEGIATAN PENGAWASAN INSPEKTUR PEMBANTU INVESTIGASI</a:t>
            </a:r>
            <a:endParaRPr lang="en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00" y="192504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189544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7B7ABFFF-7E22-D7DF-EA8D-F1ED46AC6C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21316"/>
              </p:ext>
            </p:extLst>
          </p:nvPr>
        </p:nvGraphicFramePr>
        <p:xfrm>
          <a:off x="1958523" y="1284995"/>
          <a:ext cx="9728251" cy="3364992"/>
        </p:xfrm>
        <a:graphic>
          <a:graphicData uri="http://schemas.openxmlformats.org/drawingml/2006/table">
            <a:tbl>
              <a:tblPr firstRow="1" firstCol="1" bandRow="1"/>
              <a:tblGrid>
                <a:gridCol w="636240">
                  <a:extLst>
                    <a:ext uri="{9D8B030D-6E8A-4147-A177-3AD203B41FA5}">
                      <a16:colId xmlns="" xmlns:a16="http://schemas.microsoft.com/office/drawing/2014/main" val="101382077"/>
                    </a:ext>
                  </a:extLst>
                </a:gridCol>
                <a:gridCol w="2092385">
                  <a:extLst>
                    <a:ext uri="{9D8B030D-6E8A-4147-A177-3AD203B41FA5}">
                      <a16:colId xmlns="" xmlns:a16="http://schemas.microsoft.com/office/drawing/2014/main" val="3570196913"/>
                    </a:ext>
                  </a:extLst>
                </a:gridCol>
                <a:gridCol w="2510486">
                  <a:extLst>
                    <a:ext uri="{9D8B030D-6E8A-4147-A177-3AD203B41FA5}">
                      <a16:colId xmlns="" xmlns:a16="http://schemas.microsoft.com/office/drawing/2014/main" val="3519182776"/>
                    </a:ext>
                  </a:extLst>
                </a:gridCol>
                <a:gridCol w="1025754">
                  <a:extLst>
                    <a:ext uri="{9D8B030D-6E8A-4147-A177-3AD203B41FA5}">
                      <a16:colId xmlns="" xmlns:a16="http://schemas.microsoft.com/office/drawing/2014/main" val="88925079"/>
                    </a:ext>
                  </a:extLst>
                </a:gridCol>
                <a:gridCol w="1071339">
                  <a:extLst>
                    <a:ext uri="{9D8B030D-6E8A-4147-A177-3AD203B41FA5}">
                      <a16:colId xmlns="" xmlns:a16="http://schemas.microsoft.com/office/drawing/2014/main" val="1140127398"/>
                    </a:ext>
                  </a:extLst>
                </a:gridCol>
                <a:gridCol w="1200816">
                  <a:extLst>
                    <a:ext uri="{9D8B030D-6E8A-4147-A177-3AD203B41FA5}">
                      <a16:colId xmlns="" xmlns:a16="http://schemas.microsoft.com/office/drawing/2014/main" val="4041650413"/>
                    </a:ext>
                  </a:extLst>
                </a:gridCol>
                <a:gridCol w="1191231">
                  <a:extLst>
                    <a:ext uri="{9D8B030D-6E8A-4147-A177-3AD203B41FA5}">
                      <a16:colId xmlns="" xmlns:a16="http://schemas.microsoft.com/office/drawing/2014/main" val="3177870566"/>
                    </a:ext>
                  </a:extLst>
                </a:gridCol>
              </a:tblGrid>
              <a:tr h="164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No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Pemeriksaan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OPD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Proses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Sudah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ditindak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lanjuti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Dilimpahkan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APH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Ket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40476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1. </a:t>
                      </a:r>
                      <a:endParaRPr lang="en-ID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Investigasi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Rawa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Mekar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Jaya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20900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2.</a:t>
                      </a:r>
                      <a:endParaRPr lang="en-ID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Tujuan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Dinas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Pertanian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6554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3.</a:t>
                      </a:r>
                      <a:endParaRPr lang="en-ID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Tujuan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Sungai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Berbari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409869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4. </a:t>
                      </a:r>
                      <a:endParaRPr lang="en-ID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Tujuan 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Badan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Keuangan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Daerah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54306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5.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Tujuan 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Buatan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6.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Tujuan 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SDN 6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Belutu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Kandis</a:t>
                      </a:r>
                      <a:endParaRPr lang="en-ID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7.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Tujuan 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Sekretariat</a:t>
                      </a:r>
                      <a:r>
                        <a:rPr lang="en-ID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DPRD</a:t>
                      </a:r>
                      <a:endParaRPr lang="en-ID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 smtClean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8.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Tujuan 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Dinas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PU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Tarukim</a:t>
                      </a:r>
                      <a:endParaRPr lang="en-ID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 smtClean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9.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Audit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Tujuan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Tertentu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Dinas</a:t>
                      </a:r>
                      <a:r>
                        <a:rPr lang="en-ID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Pendidikan</a:t>
                      </a:r>
                      <a:endParaRPr lang="en-ID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</a:t>
                      </a:r>
                      <a:endParaRPr lang="en-ID" sz="1600" dirty="0" smtClean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045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95"/>
            <a:ext cx="1222785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9642" y="370595"/>
            <a:ext cx="9144000" cy="543805"/>
          </a:xfrm>
        </p:spPr>
        <p:txBody>
          <a:bodyPr>
            <a:noAutofit/>
          </a:bodyPr>
          <a:lstStyle/>
          <a:p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HAMBATAN DAN SARAN</a:t>
            </a:r>
            <a:endParaRPr lang="en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00" y="192504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189544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64F62EC-8FA2-F240-F2A2-6AFC3126B4FF}"/>
              </a:ext>
            </a:extLst>
          </p:cNvPr>
          <p:cNvSpPr txBox="1">
            <a:spLocks/>
          </p:cNvSpPr>
          <p:nvPr/>
        </p:nvSpPr>
        <p:spPr>
          <a:xfrm>
            <a:off x="2149642" y="1284995"/>
            <a:ext cx="9144000" cy="5438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AE36EB-4C05-EBE4-953B-219860311317}"/>
              </a:ext>
            </a:extLst>
          </p:cNvPr>
          <p:cNvSpPr txBox="1"/>
          <p:nvPr/>
        </p:nvSpPr>
        <p:spPr>
          <a:xfrm>
            <a:off x="2018344" y="980193"/>
            <a:ext cx="9144000" cy="5605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lphaUcPeriod"/>
            </a:pPr>
            <a:r>
              <a:rPr lang="id-ID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HAMBATAN</a:t>
            </a:r>
            <a:endParaRPr lang="en-ID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Adapun hambatan atau kendala yang dihadapi selama pelaksanaan pengawasan, pemantauan tindak lanjut serta penanganan pengaduan masyarakat antara lain :</a:t>
            </a:r>
            <a:endParaRPr lang="en-ID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Masih terdapatnya PD yang kurang kooperatif terhadap pelaksanaan pemeriksaan di lingkungan Kabupaten Siak;</a:t>
            </a:r>
            <a:endParaRPr lang="en-ID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Responsibilitas dan komitmen para PD untuk me</a:t>
            </a:r>
            <a:r>
              <a:rPr lang="en-US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</a:t>
            </a: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pertanggungjawabkan dalam  penyelesaian tindak lanjut masih rendah;</a:t>
            </a:r>
            <a:endParaRPr lang="en-ID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Kemampuan Sumber Daya Ma</a:t>
            </a:r>
            <a:r>
              <a:rPr lang="en-US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</a:t>
            </a: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usia baik secara kualitas maupun kuantitas yang menangani tindak</a:t>
            </a:r>
            <a:r>
              <a:rPr lang="en-US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lanjut</a:t>
            </a:r>
            <a:r>
              <a:rPr lang="en-US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p</a:t>
            </a: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ada PD terkait </a:t>
            </a:r>
            <a:r>
              <a:rPr lang="en-US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penyelesaian</a:t>
            </a:r>
            <a:r>
              <a:rPr lang="en-US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tindak lanjut masih kurang;</a:t>
            </a:r>
            <a:endParaRPr lang="en-ID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Kurangnya koordinasi antar Dinas/</a:t>
            </a:r>
            <a:r>
              <a:rPr lang="en-US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I</a:t>
            </a: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nstansi yang terka</a:t>
            </a:r>
            <a:r>
              <a:rPr lang="en-US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i</a:t>
            </a:r>
            <a:r>
              <a:rPr lang="id-ID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 dengan tim pemantau tindak lanjut atau antar tim pemantau Kabupaten,  BPK RI dan irjen Kemendagri sehingga sering terjadi kesalahpahaman dalam tindaklanjut.</a:t>
            </a:r>
            <a:endParaRPr lang="en-US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Masih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kurangnya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Peningkatan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penguatan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APIP. SDM  &amp;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Anggaran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sesuai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mandatory spending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Permendagri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Nomor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14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Tahun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2025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tentang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Pedoman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Penyusunan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APBD TA 2026.</a:t>
            </a:r>
            <a:endParaRPr lang="en-ID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553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27858" cy="6857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72" y="256673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0" y="1627908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64F62EC-8FA2-F240-F2A2-6AFC3126B4FF}"/>
              </a:ext>
            </a:extLst>
          </p:cNvPr>
          <p:cNvSpPr txBox="1">
            <a:spLocks/>
          </p:cNvSpPr>
          <p:nvPr/>
        </p:nvSpPr>
        <p:spPr>
          <a:xfrm>
            <a:off x="2149642" y="1284995"/>
            <a:ext cx="9144000" cy="5438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32B21F-6AC5-C0B9-8B6C-BB7052EABFC0}"/>
              </a:ext>
            </a:extLst>
          </p:cNvPr>
          <p:cNvSpPr txBox="1"/>
          <p:nvPr/>
        </p:nvSpPr>
        <p:spPr>
          <a:xfrm>
            <a:off x="2172217" y="525469"/>
            <a:ext cx="9522478" cy="5318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B.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SARAN</a:t>
            </a:r>
            <a:endParaRPr lang="en-ID" sz="20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d-ID" sz="2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Sehubungan dengan hambatan yang tertera di atas, maka diperlukan upaya-upaya  sebagai berikut:</a:t>
            </a:r>
            <a:endParaRPr lang="en-ID" sz="20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id-ID" sz="2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Untuk Eksternal (Objek Pemeriksaan)</a:t>
            </a:r>
            <a:endParaRPr lang="en-ID" sz="20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-"/>
            </a:pP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Agar sering diadakan bimbingan teknis atau pendi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ikan dan pelatihan di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idang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T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eknis,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idang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epegawaian,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idang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erlengkapan,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idang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engelolaan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adan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saha (BUMN/BUMD) atau bidang lainnya untuk meningkatkan kualitas sumber daya manusia sehingga dapat diterapkan ke dalarn tugas pokok dan fungsi masing-masi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 Pegawai;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-"/>
            </a:pPr>
            <a:r>
              <a:rPr lang="id-ID" sz="2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Masing-masing Kepala PD dan Kepala Desa di Kabupaten Siak supaya lebih meningkatkan kedis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</a:t>
            </a:r>
            <a:r>
              <a:rPr lang="id-ID" sz="2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plinan para pegawainya agar senantiasa mematuhi atau berpedoman pada peraturan perundang-undangan terutama peraturan perundang-undang</a:t>
            </a:r>
            <a:r>
              <a:rPr lang="en-US" sz="2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</a:t>
            </a:r>
            <a:r>
              <a:rPr lang="id-ID" sz="2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 di Bidang 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5615623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27858" cy="6857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36" y="256673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0" y="1722292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64F62EC-8FA2-F240-F2A2-6AFC3126B4FF}"/>
              </a:ext>
            </a:extLst>
          </p:cNvPr>
          <p:cNvSpPr txBox="1">
            <a:spLocks/>
          </p:cNvSpPr>
          <p:nvPr/>
        </p:nvSpPr>
        <p:spPr>
          <a:xfrm>
            <a:off x="2149642" y="1284995"/>
            <a:ext cx="9144000" cy="5438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32B21F-6AC5-C0B9-8B6C-BB7052EABFC0}"/>
              </a:ext>
            </a:extLst>
          </p:cNvPr>
          <p:cNvSpPr txBox="1"/>
          <p:nvPr/>
        </p:nvSpPr>
        <p:spPr>
          <a:xfrm>
            <a:off x="2238272" y="448056"/>
            <a:ext cx="9522478" cy="626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Teknis tertentu,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idang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epegawaian,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idang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erlengkapan, dan 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idang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engelolaan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saha (BUMN/BUMD) dan bidang lainnya;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-"/>
            </a:pP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Diharapkan Kepala PD dan Kepala Desa yang berada di lingkungan Kabupaten Siak untuk lebih terbuka dan koopereratif dalam masa pemeriksaan maupun tindak lanjut sehingga dapat terwujud penilaian yang bersih.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2.  </a:t>
            </a:r>
            <a:r>
              <a:rPr lang="id-ID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Untuk Internal (Inspektorat Kabupaten) </a:t>
            </a:r>
            <a:endParaRPr lang="en-ID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-"/>
            </a:pP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Sebagai Aparatur Pengawas lntern Pemerintah (APIP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lebih meningkatkan  pembinaan dan pengawasan secara berkala dalam satu tahun anggaran: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-"/>
            </a:pP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Meningkatkan pemahaman atau pengetahuan (kualitas sumber daya manusia) Aparatur Pengawas lntern Pemeritah (APIP) di Bidang Teknis, Bidang Kepegawaian, Bidang Perlengkapan, Bidang Pengelolaan Badan Usaha (BUMN/BUMD) atau bidang lainnya melalui Bimbingan Teknis, Pelatihan dan Pendidikan.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3. </a:t>
            </a:r>
            <a:r>
              <a:rPr lang="id-ID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Koordinasi antar Dinas/Instansi yang terkait dengan tim pemantau tindak lanjut atau   antar tim </a:t>
            </a:r>
            <a:r>
              <a:rPr lang="en-US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</a:p>
          <a:p>
            <a:pPr lvl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   </a:t>
            </a:r>
            <a:r>
              <a:rPr lang="id-ID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pemantau Kabupaten, BPK RI dan lrjen Kemendagri lebih ditingkatkan lagi dengan melakukan </a:t>
            </a:r>
            <a:endParaRPr lang="en-US" sz="18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   </a:t>
            </a:r>
            <a:r>
              <a:rPr lang="id-ID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rekonsiliasi secara berkala agar kesalahpahaman dalam menindaklanjuti dapat diminimalkan.</a:t>
            </a:r>
            <a:endParaRPr lang="en-ID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7439260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27858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36" y="256673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="" xmlns:a16="http://schemas.microsoft.com/office/drawing/2014/main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0" y="1722292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764F62EC-8FA2-F240-F2A2-6AFC3126B4FF}"/>
              </a:ext>
            </a:extLst>
          </p:cNvPr>
          <p:cNvSpPr txBox="1">
            <a:spLocks/>
          </p:cNvSpPr>
          <p:nvPr/>
        </p:nvSpPr>
        <p:spPr>
          <a:xfrm>
            <a:off x="2149642" y="1284995"/>
            <a:ext cx="9144000" cy="5438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E32B21F-6AC5-C0B9-8B6C-BB7052EABFC0}"/>
              </a:ext>
            </a:extLst>
          </p:cNvPr>
          <p:cNvSpPr txBox="1"/>
          <p:nvPr/>
        </p:nvSpPr>
        <p:spPr>
          <a:xfrm>
            <a:off x="2238272" y="448056"/>
            <a:ext cx="8407957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DOKUMENTASI KEGIATAN INSPEKTORAT</a:t>
            </a:r>
            <a:endParaRPr lang="en-ID" sz="2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971" y="1064587"/>
            <a:ext cx="2131245" cy="16002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20" y="1064587"/>
            <a:ext cx="2124493" cy="15933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167" y="1042736"/>
            <a:ext cx="2159132" cy="1619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733" y="1051597"/>
            <a:ext cx="2133722" cy="16016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971" y="2782389"/>
            <a:ext cx="2131245" cy="16791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20" y="2795452"/>
            <a:ext cx="2104059" cy="16791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80" y="2795453"/>
            <a:ext cx="2155791" cy="16660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167" y="2795452"/>
            <a:ext cx="2152126" cy="16791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167" y="4731321"/>
            <a:ext cx="2972516" cy="16720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889" y="4731321"/>
            <a:ext cx="2956094" cy="167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187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27858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36" y="256673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="" xmlns:a16="http://schemas.microsoft.com/office/drawing/2014/main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0" y="1722292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764F62EC-8FA2-F240-F2A2-6AFC3126B4FF}"/>
              </a:ext>
            </a:extLst>
          </p:cNvPr>
          <p:cNvSpPr txBox="1">
            <a:spLocks/>
          </p:cNvSpPr>
          <p:nvPr/>
        </p:nvSpPr>
        <p:spPr>
          <a:xfrm>
            <a:off x="2149642" y="1284995"/>
            <a:ext cx="9144000" cy="5438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E32B21F-6AC5-C0B9-8B6C-BB7052EABFC0}"/>
              </a:ext>
            </a:extLst>
          </p:cNvPr>
          <p:cNvSpPr txBox="1"/>
          <p:nvPr/>
        </p:nvSpPr>
        <p:spPr>
          <a:xfrm>
            <a:off x="2339186" y="355580"/>
            <a:ext cx="8407957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DOKUMENTASI KEGIATAN BANTUAN KEMASYARAKAT</a:t>
            </a:r>
            <a:endParaRPr lang="en-ID" sz="2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642" y="2069050"/>
            <a:ext cx="4532335" cy="33992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717" y="3113794"/>
            <a:ext cx="4470401" cy="339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4594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Gambar Ppt TERIMA KASIH Free">
            <a:extLst>
              <a:ext uri="{FF2B5EF4-FFF2-40B4-BE49-F238E27FC236}">
                <a16:creationId xmlns:a16="http://schemas.microsoft.com/office/drawing/2014/main" xmlns="" id="{5190F132-9EA1-967F-9C3A-8FDB574C8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14" y="1239805"/>
            <a:ext cx="5764881" cy="437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00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127"/>
            <a:ext cx="12227858" cy="6857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7DB403-F7FA-1CE8-9768-19ACDED1C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55" y="192504"/>
            <a:ext cx="1099098" cy="15721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83A6ACC3-3766-D6BE-0870-979D46511482}"/>
              </a:ext>
            </a:extLst>
          </p:cNvPr>
          <p:cNvSpPr txBox="1">
            <a:spLocks/>
          </p:cNvSpPr>
          <p:nvPr/>
        </p:nvSpPr>
        <p:spPr>
          <a:xfrm>
            <a:off x="227313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411731FD-6782-AA60-D32C-146E5B78E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9430" y="398520"/>
            <a:ext cx="6962274" cy="1366111"/>
          </a:xfrm>
        </p:spPr>
        <p:txBody>
          <a:bodyPr>
            <a:noAutofit/>
          </a:bodyPr>
          <a:lstStyle/>
          <a:p>
            <a:r>
              <a:rPr lang="en-US" sz="4800" dirty="0"/>
              <a:t>REALISASI FISIK KEUANGAN</a:t>
            </a:r>
            <a:br>
              <a:rPr lang="en-US" sz="4800" dirty="0"/>
            </a:br>
            <a:r>
              <a:rPr lang="en-US" sz="4800" dirty="0"/>
              <a:t>TAHUN </a:t>
            </a:r>
            <a:r>
              <a:rPr lang="en-US" sz="4800" dirty="0" smtClean="0"/>
              <a:t>2025</a:t>
            </a:r>
            <a:endParaRPr lang="en-ID" sz="480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xmlns="" id="{9887E587-BBC8-345A-5BF5-A0603F3EE9F5}"/>
              </a:ext>
            </a:extLst>
          </p:cNvPr>
          <p:cNvSpPr/>
          <p:nvPr/>
        </p:nvSpPr>
        <p:spPr>
          <a:xfrm>
            <a:off x="2478882" y="1969922"/>
            <a:ext cx="4771038" cy="3567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ANGGARAN BELANJA INSPEKTORAT DAERAH </a:t>
            </a:r>
          </a:p>
          <a:p>
            <a:pPr algn="ctr"/>
            <a:r>
              <a:rPr lang="en-US" sz="2800" dirty="0"/>
              <a:t>TAHUN </a:t>
            </a:r>
            <a:r>
              <a:rPr lang="en-US" sz="2800" dirty="0" smtClean="0"/>
              <a:t>2025 </a:t>
            </a:r>
            <a:r>
              <a:rPr lang="en-US" sz="2800" dirty="0"/>
              <a:t>SEBESAR</a:t>
            </a:r>
          </a:p>
          <a:p>
            <a:pPr algn="ctr"/>
            <a:r>
              <a:rPr lang="en-US" sz="2800" dirty="0" smtClean="0"/>
              <a:t>Rp21.252.959.500,00</a:t>
            </a:r>
            <a:endParaRPr lang="en-ID" sz="2800" dirty="0"/>
          </a:p>
        </p:txBody>
      </p:sp>
      <p:sp>
        <p:nvSpPr>
          <p:cNvPr id="12" name="Flowchart: Punched Tape 11">
            <a:extLst>
              <a:ext uri="{FF2B5EF4-FFF2-40B4-BE49-F238E27FC236}">
                <a16:creationId xmlns:a16="http://schemas.microsoft.com/office/drawing/2014/main" xmlns="" id="{5CE9BF2F-FE11-3ED5-F784-FD1F6876DE30}"/>
              </a:ext>
            </a:extLst>
          </p:cNvPr>
          <p:cNvSpPr/>
          <p:nvPr/>
        </p:nvSpPr>
        <p:spPr>
          <a:xfrm flipH="1">
            <a:off x="7621886" y="1463312"/>
            <a:ext cx="3818021" cy="2489061"/>
          </a:xfrm>
          <a:prstGeom prst="flowChartPunchedTa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REALISASI FISIK TAHUN </a:t>
            </a:r>
            <a:r>
              <a:rPr lang="en-US" sz="2400" dirty="0" smtClean="0">
                <a:solidFill>
                  <a:schemeClr val="bg1"/>
                </a:solidFill>
              </a:rPr>
              <a:t>2025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</a:rPr>
              <a:t>Sd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PERTENGAHAN DESEMBER 2025 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SEBESAR  </a:t>
            </a:r>
            <a:r>
              <a:rPr lang="en-US" sz="2400" dirty="0" smtClean="0">
                <a:solidFill>
                  <a:schemeClr val="bg1"/>
                </a:solidFill>
              </a:rPr>
              <a:t>99,80 </a:t>
            </a:r>
            <a:r>
              <a:rPr lang="en-US" sz="2400" dirty="0">
                <a:solidFill>
                  <a:schemeClr val="bg1"/>
                </a:solidFill>
              </a:rPr>
              <a:t>%</a:t>
            </a:r>
            <a:endParaRPr lang="en-ID" sz="2400" dirty="0">
              <a:solidFill>
                <a:schemeClr val="bg1"/>
              </a:solidFill>
            </a:endParaRPr>
          </a:p>
        </p:txBody>
      </p:sp>
      <p:sp>
        <p:nvSpPr>
          <p:cNvPr id="14" name="Flowchart: Punched Tape 13">
            <a:extLst>
              <a:ext uri="{FF2B5EF4-FFF2-40B4-BE49-F238E27FC236}">
                <a16:creationId xmlns:a16="http://schemas.microsoft.com/office/drawing/2014/main" xmlns="" id="{52B67207-6D41-0505-FC40-20C3A78AE004}"/>
              </a:ext>
            </a:extLst>
          </p:cNvPr>
          <p:cNvSpPr/>
          <p:nvPr/>
        </p:nvSpPr>
        <p:spPr>
          <a:xfrm flipH="1">
            <a:off x="7621886" y="3558076"/>
            <a:ext cx="3818020" cy="3070588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REALISASI KEUANGAN TAHUN </a:t>
            </a:r>
            <a:r>
              <a:rPr lang="en-US" sz="2400" dirty="0" smtClean="0">
                <a:solidFill>
                  <a:schemeClr val="tx1"/>
                </a:solidFill>
              </a:rPr>
              <a:t>2025 </a:t>
            </a:r>
            <a:r>
              <a:rPr lang="en-US" sz="2400" dirty="0" err="1" smtClean="0">
                <a:solidFill>
                  <a:schemeClr val="tx1"/>
                </a:solidFill>
              </a:rPr>
              <a:t>sd</a:t>
            </a:r>
            <a:r>
              <a:rPr lang="en-US" sz="2400" dirty="0" smtClean="0">
                <a:solidFill>
                  <a:schemeClr val="tx1"/>
                </a:solidFill>
              </a:rPr>
              <a:t> PERTENGAHAN DESEMBER </a:t>
            </a:r>
            <a:r>
              <a:rPr lang="en-US" sz="2400" dirty="0">
                <a:solidFill>
                  <a:schemeClr val="tx1"/>
                </a:solidFill>
              </a:rPr>
              <a:t>SEBESAR </a:t>
            </a:r>
            <a:r>
              <a:rPr lang="en-US" sz="2400" dirty="0" smtClean="0">
                <a:solidFill>
                  <a:schemeClr val="tx1"/>
                </a:solidFill>
              </a:rPr>
              <a:t>Rp16.672.354.505,00 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                  ATAU 78,45%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BB81321-ED78-9A12-B8A3-A71D689A1060}"/>
              </a:ext>
            </a:extLst>
          </p:cNvPr>
          <p:cNvSpPr/>
          <p:nvPr/>
        </p:nvSpPr>
        <p:spPr>
          <a:xfrm>
            <a:off x="792761" y="4787153"/>
            <a:ext cx="4505378" cy="1878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TERDIRI DARI :</a:t>
            </a:r>
          </a:p>
          <a:p>
            <a:r>
              <a:rPr lang="en-US" sz="2800" dirty="0"/>
              <a:t>3 PROGRAM</a:t>
            </a:r>
          </a:p>
          <a:p>
            <a:r>
              <a:rPr lang="en-US" sz="2800" dirty="0"/>
              <a:t>9 KEGIATAN DAN </a:t>
            </a:r>
          </a:p>
          <a:p>
            <a:r>
              <a:rPr lang="en-US" sz="2800" dirty="0"/>
              <a:t>28 SUB KEGIATAN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75891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4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-633797"/>
            <a:ext cx="12227858" cy="749179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4099" y="183930"/>
            <a:ext cx="9144000" cy="588932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URAIAN REALISASI FISIK DAN KEUANGAN TAHUN 2025</a:t>
            </a:r>
            <a:endParaRPr lang="en-ID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86" y="165610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35858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2025B9F0-A57E-8148-3659-A53C8AE9E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151279"/>
              </p:ext>
            </p:extLst>
          </p:nvPr>
        </p:nvGraphicFramePr>
        <p:xfrm>
          <a:off x="2104032" y="893189"/>
          <a:ext cx="9717854" cy="3198164"/>
        </p:xfrm>
        <a:graphic>
          <a:graphicData uri="http://schemas.openxmlformats.org/drawingml/2006/table">
            <a:tbl>
              <a:tblPr firstRow="1" firstCol="1" bandRow="1"/>
              <a:tblGrid>
                <a:gridCol w="534665">
                  <a:extLst>
                    <a:ext uri="{9D8B030D-6E8A-4147-A177-3AD203B41FA5}">
                      <a16:colId xmlns:a16="http://schemas.microsoft.com/office/drawing/2014/main" xmlns="" val="3774200150"/>
                    </a:ext>
                  </a:extLst>
                </a:gridCol>
                <a:gridCol w="2638697">
                  <a:extLst>
                    <a:ext uri="{9D8B030D-6E8A-4147-A177-3AD203B41FA5}">
                      <a16:colId xmlns:a16="http://schemas.microsoft.com/office/drawing/2014/main" xmlns="" val="1941846764"/>
                    </a:ext>
                  </a:extLst>
                </a:gridCol>
                <a:gridCol w="1619795">
                  <a:extLst>
                    <a:ext uri="{9D8B030D-6E8A-4147-A177-3AD203B41FA5}">
                      <a16:colId xmlns:a16="http://schemas.microsoft.com/office/drawing/2014/main" xmlns="" val="1841991476"/>
                    </a:ext>
                  </a:extLst>
                </a:gridCol>
                <a:gridCol w="1580605"/>
                <a:gridCol w="1005840">
                  <a:extLst>
                    <a:ext uri="{9D8B030D-6E8A-4147-A177-3AD203B41FA5}">
                      <a16:colId xmlns:a16="http://schemas.microsoft.com/office/drawing/2014/main" xmlns="" val="2558026576"/>
                    </a:ext>
                  </a:extLst>
                </a:gridCol>
                <a:gridCol w="822960"/>
                <a:gridCol w="1515292"/>
              </a:tblGrid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URAIAN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PAGU ANGGARAN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REALISASI KEUANGAN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REALISASI KEUANGAN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REALISASI FISIK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POTENSI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TUNDA BAYAR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53542504"/>
                  </a:ext>
                </a:extLst>
              </a:tr>
              <a:tr h="59648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PENYEDIAAN GAJI DAN  </a:t>
                      </a:r>
                    </a:p>
                    <a:p>
                      <a:pPr algn="l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TUNJANGAN ASN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17.424.421.176,00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13.748.797.092,00 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78,91%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1.652.891.771,00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1973497"/>
                  </a:ext>
                </a:extLst>
              </a:tr>
              <a:tr h="8196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PROGRAM PENUNJANG URUSAN  </a:t>
                      </a:r>
                    </a:p>
                    <a:p>
                      <a:pPr algn="l" fontAlgn="ctr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PEMERINTAH DAERAH </a:t>
                      </a:r>
                    </a:p>
                    <a:p>
                      <a:pPr algn="l" fontAlgn="ctr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KABUPATEN/KOTA 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2.248.710.148,00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2.106.126.113,00 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93,66%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114.871.740,00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8323110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PROGRAM PENYELENGGARAAN </a:t>
                      </a:r>
                    </a:p>
                    <a:p>
                      <a:pPr algn="l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PENGAWASAN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1.163.526.380,00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549.381.300,00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97,54%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345.117.760,00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498645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PROGRAM PERUMUSAN </a:t>
                      </a:r>
                    </a:p>
                    <a:p>
                      <a:pPr algn="l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KEBIJAKAN, PENDAMPINGAN DAN </a:t>
                      </a:r>
                    </a:p>
                    <a:p>
                      <a:pPr algn="l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ASISTENSI 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416.301.796,00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268.050.000,00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123.400.000,00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7843137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21.252.959.500,00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D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16.672.354.505,00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2.236.281.271,00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188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-633797"/>
            <a:ext cx="12227858" cy="749179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4099" y="183930"/>
            <a:ext cx="9144000" cy="588932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TUNDA BAYAR SISA TAHUN 2024</a:t>
            </a:r>
            <a:endParaRPr lang="en-ID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86" y="165610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35858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2025B9F0-A57E-8148-3659-A53C8AE9E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386561"/>
              </p:ext>
            </p:extLst>
          </p:nvPr>
        </p:nvGraphicFramePr>
        <p:xfrm>
          <a:off x="2104032" y="893189"/>
          <a:ext cx="9103899" cy="2830242"/>
        </p:xfrm>
        <a:graphic>
          <a:graphicData uri="http://schemas.openxmlformats.org/drawingml/2006/table">
            <a:tbl>
              <a:tblPr firstRow="1" firstCol="1" bandRow="1"/>
              <a:tblGrid>
                <a:gridCol w="534665">
                  <a:extLst>
                    <a:ext uri="{9D8B030D-6E8A-4147-A177-3AD203B41FA5}">
                      <a16:colId xmlns:a16="http://schemas.microsoft.com/office/drawing/2014/main" xmlns="" val="3774200150"/>
                    </a:ext>
                  </a:extLst>
                </a:gridCol>
                <a:gridCol w="6335486">
                  <a:extLst>
                    <a:ext uri="{9D8B030D-6E8A-4147-A177-3AD203B41FA5}">
                      <a16:colId xmlns:a16="http://schemas.microsoft.com/office/drawing/2014/main" xmlns="" val="1941846764"/>
                    </a:ext>
                  </a:extLst>
                </a:gridCol>
                <a:gridCol w="2233748">
                  <a:extLst>
                    <a:ext uri="{9D8B030D-6E8A-4147-A177-3AD203B41FA5}">
                      <a16:colId xmlns:a16="http://schemas.microsoft.com/office/drawing/2014/main" xmlns="" val="1841991476"/>
                    </a:ext>
                  </a:extLst>
                </a:gridCol>
              </a:tblGrid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URAIAN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</a:t>
                      </a:r>
                      <a:endParaRPr lang="en-ID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53542504"/>
                  </a:ext>
                </a:extLst>
              </a:tr>
              <a:tr h="59648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PENYEDIAAN GAJI DAN TUNJANGAN</a:t>
                      </a:r>
                      <a:r>
                        <a:rPr lang="en-ID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</a:t>
                      </a:r>
                      <a:endParaRPr lang="en-ID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764.843.627,00</a:t>
                      </a:r>
                      <a:endParaRPr lang="en-ID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1973497"/>
                  </a:ext>
                </a:extLst>
              </a:tr>
              <a:tr h="8196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PROGRAM PENUNJANG URUSAN PEMERINTAH DAERAH </a:t>
                      </a:r>
                    </a:p>
                    <a:p>
                      <a:pPr algn="l" fontAlgn="ctr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KABUPATEN/KOTA 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67.958.311,00</a:t>
                      </a:r>
                      <a:endParaRPr lang="en-ID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8323110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PROGRAM PENYELENGGARAAN</a:t>
                      </a:r>
                      <a:r>
                        <a:rPr lang="en-ID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PENGAWASAN</a:t>
                      </a:r>
                      <a:endParaRPr lang="en-ID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137.625.000,00</a:t>
                      </a:r>
                      <a:endParaRPr lang="en-ID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498645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PROGRAM PERUMUSAN KEBIJAKAN, PENDAMPINGAN DAN </a:t>
                      </a:r>
                    </a:p>
                    <a:p>
                      <a:pPr algn="l" fontAlgn="ctr"/>
                      <a:r>
                        <a:rPr lang="en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ASISTENSI </a:t>
                      </a:r>
                      <a:endParaRPr lang="en-ID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187.837.500,00</a:t>
                      </a:r>
                      <a:endParaRPr lang="en-ID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7843137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1.158.264.438,00</a:t>
                      </a:r>
                      <a:endParaRPr lang="en-ID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0516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0"/>
            <a:ext cx="1222785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9642" y="398521"/>
            <a:ext cx="9144000" cy="852764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INOVASI YANG SUDAH DILAKUKAN</a:t>
            </a:r>
            <a:endParaRPr lang="en-ID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86" y="165610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35858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2025B9F0-A57E-8148-3659-A53C8AE9E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367342"/>
              </p:ext>
            </p:extLst>
          </p:nvPr>
        </p:nvGraphicFramePr>
        <p:xfrm>
          <a:off x="2216334" y="1406335"/>
          <a:ext cx="9269814" cy="3623839"/>
        </p:xfrm>
        <a:graphic>
          <a:graphicData uri="http://schemas.openxmlformats.org/drawingml/2006/table">
            <a:tbl>
              <a:tblPr firstRow="1" firstCol="1" bandRow="1"/>
              <a:tblGrid>
                <a:gridCol w="460801">
                  <a:extLst>
                    <a:ext uri="{9D8B030D-6E8A-4147-A177-3AD203B41FA5}">
                      <a16:colId xmlns:a16="http://schemas.microsoft.com/office/drawing/2014/main" xmlns="" val="3774200150"/>
                    </a:ext>
                  </a:extLst>
                </a:gridCol>
                <a:gridCol w="4781037">
                  <a:extLst>
                    <a:ext uri="{9D8B030D-6E8A-4147-A177-3AD203B41FA5}">
                      <a16:colId xmlns:a16="http://schemas.microsoft.com/office/drawing/2014/main" xmlns="" val="1941846764"/>
                    </a:ext>
                  </a:extLst>
                </a:gridCol>
                <a:gridCol w="2507985">
                  <a:extLst>
                    <a:ext uri="{9D8B030D-6E8A-4147-A177-3AD203B41FA5}">
                      <a16:colId xmlns:a16="http://schemas.microsoft.com/office/drawing/2014/main" xmlns="" val="1841991476"/>
                    </a:ext>
                  </a:extLst>
                </a:gridCol>
                <a:gridCol w="1519991">
                  <a:extLst>
                    <a:ext uri="{9D8B030D-6E8A-4147-A177-3AD203B41FA5}">
                      <a16:colId xmlns:a16="http://schemas.microsoft.com/office/drawing/2014/main" xmlns="" val="2558026576"/>
                    </a:ext>
                  </a:extLst>
                </a:gridCol>
              </a:tblGrid>
              <a:tr h="288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No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Jenis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Inovasi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Capaian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Realisasi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Keterangan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53542504"/>
                  </a:ext>
                </a:extLst>
              </a:tr>
              <a:tr h="5964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1.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Informasi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Pemutakhiran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Tindak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Lanjut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Hasil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Pemeriksaan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Online (SIMPTLHP)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2017 sd Sekarang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Aktif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1973497"/>
                  </a:ext>
                </a:extLst>
              </a:tr>
              <a:tr h="8196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2.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Pengaduan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Masyarakat</a:t>
                      </a:r>
                      <a:r>
                        <a:rPr lang="en-ID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(SIMDUMAS) Online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2022 sd Sekarang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Aktif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8323110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3.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Implementasi SIPTL-BPK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2018 sd Sekarang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Aktif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498645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4.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Implementasi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Siswaskeudes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Kemendagri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Sekarang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Aktif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7843137"/>
                  </a:ext>
                </a:extLst>
              </a:tr>
              <a:tr h="2884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5.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Web Blowing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(WBS) Internal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Baru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Aktif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Tahun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2026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4880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0"/>
            <a:ext cx="1222785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9642" y="398521"/>
            <a:ext cx="9144000" cy="594256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PRESTASI DAN PENGHARGAAN YANG TELAH DIRAIH</a:t>
            </a:r>
            <a:endParaRPr lang="en-ID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52" y="192504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0" y="1649806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A8BA00C-1C01-0B0B-FA90-2E83E7F23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101954"/>
              </p:ext>
            </p:extLst>
          </p:nvPr>
        </p:nvGraphicFramePr>
        <p:xfrm>
          <a:off x="2204716" y="1112464"/>
          <a:ext cx="9642143" cy="4732020"/>
        </p:xfrm>
        <a:graphic>
          <a:graphicData uri="http://schemas.openxmlformats.org/drawingml/2006/table">
            <a:tbl>
              <a:tblPr firstRow="1" firstCol="1" bandRow="1"/>
              <a:tblGrid>
                <a:gridCol w="676292">
                  <a:extLst>
                    <a:ext uri="{9D8B030D-6E8A-4147-A177-3AD203B41FA5}">
                      <a16:colId xmlns:a16="http://schemas.microsoft.com/office/drawing/2014/main" xmlns="" val="868056712"/>
                    </a:ext>
                  </a:extLst>
                </a:gridCol>
                <a:gridCol w="3924690">
                  <a:extLst>
                    <a:ext uri="{9D8B030D-6E8A-4147-A177-3AD203B41FA5}">
                      <a16:colId xmlns:a16="http://schemas.microsoft.com/office/drawing/2014/main" xmlns="" val="2443791284"/>
                    </a:ext>
                  </a:extLst>
                </a:gridCol>
                <a:gridCol w="2495056">
                  <a:extLst>
                    <a:ext uri="{9D8B030D-6E8A-4147-A177-3AD203B41FA5}">
                      <a16:colId xmlns:a16="http://schemas.microsoft.com/office/drawing/2014/main" xmlns="" val="1139891776"/>
                    </a:ext>
                  </a:extLst>
                </a:gridCol>
                <a:gridCol w="2546105">
                  <a:extLst>
                    <a:ext uri="{9D8B030D-6E8A-4147-A177-3AD203B41FA5}">
                      <a16:colId xmlns:a16="http://schemas.microsoft.com/office/drawing/2014/main" xmlns="" val="3789103667"/>
                    </a:ext>
                  </a:extLst>
                </a:gridCol>
              </a:tblGrid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NO</a:t>
                      </a:r>
                      <a:endParaRPr lang="en-ID" sz="18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KEGIATAN PENGAWASAN</a:t>
                      </a:r>
                      <a:endParaRPr lang="en-ID" sz="18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CAPAIAN/REALISASI</a:t>
                      </a:r>
                      <a:endParaRPr lang="en-ID" sz="18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KET</a:t>
                      </a:r>
                      <a:endParaRPr lang="en-ID" sz="18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4396067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Laporan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Keuangan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WTP (14 Kali)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8895028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LAKIP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Kabupaten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(67,06)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0864621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Kapabilitas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APIP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Level 3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(3,170)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4684170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Maturistas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SPIP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Level 2 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Berkembang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9239428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Reformasi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Birokrasi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(PMPRB)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A-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(81,83)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6008086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Tindak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Lanjut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BPK RI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Rangking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2  se Riau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82,60 % 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1132540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7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Tindak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Lanjut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Provinsi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Riau 2023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Rangking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3 83%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Tahun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2024 </a:t>
                      </a:r>
                      <a:r>
                        <a:rPr lang="en-US" sz="18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2025 </a:t>
                      </a:r>
                      <a:r>
                        <a:rPr lang="en-US" sz="18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belum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ada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peringkingan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5473500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Monitoring, Controlling, Surveillance for Prevention  (MCSP)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KPK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59%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Rangking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8 se Riau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78012446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10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Stranas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PK 2023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62%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02959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Survey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Penilaian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Integritas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(SPI) KPK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68,78 %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7116345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Laporan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LHKPN 2024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100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% 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81180"/>
                  </a:ext>
                </a:extLst>
              </a:tr>
              <a:tr h="308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Laporan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LHKPN 2025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0%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Mulai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Laporan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2026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7055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8226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0"/>
            <a:ext cx="1222785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0649" y="631124"/>
            <a:ext cx="9144000" cy="852764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KEGIATAN/NARASUMBER PADA KEGIATAN PD DAN PEMERINTAH KAMPUNG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00" y="192504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189544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B6601FCC-7FFB-BC90-6724-F4AEB13AF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757242"/>
              </p:ext>
            </p:extLst>
          </p:nvPr>
        </p:nvGraphicFramePr>
        <p:xfrm>
          <a:off x="1988446" y="1593955"/>
          <a:ext cx="9898754" cy="2103120"/>
        </p:xfrm>
        <a:graphic>
          <a:graphicData uri="http://schemas.openxmlformats.org/drawingml/2006/table">
            <a:tbl>
              <a:tblPr firstRow="1" firstCol="1" bandRow="1"/>
              <a:tblGrid>
                <a:gridCol w="679902">
                  <a:extLst>
                    <a:ext uri="{9D8B030D-6E8A-4147-A177-3AD203B41FA5}">
                      <a16:colId xmlns:a16="http://schemas.microsoft.com/office/drawing/2014/main" xmlns="" val="399788071"/>
                    </a:ext>
                  </a:extLst>
                </a:gridCol>
                <a:gridCol w="4333343">
                  <a:extLst>
                    <a:ext uri="{9D8B030D-6E8A-4147-A177-3AD203B41FA5}">
                      <a16:colId xmlns:a16="http://schemas.microsoft.com/office/drawing/2014/main" xmlns="" val="944842031"/>
                    </a:ext>
                  </a:extLst>
                </a:gridCol>
                <a:gridCol w="3904642">
                  <a:extLst>
                    <a:ext uri="{9D8B030D-6E8A-4147-A177-3AD203B41FA5}">
                      <a16:colId xmlns:a16="http://schemas.microsoft.com/office/drawing/2014/main" xmlns="" val="3415638264"/>
                    </a:ext>
                  </a:extLst>
                </a:gridCol>
                <a:gridCol w="980867">
                  <a:extLst>
                    <a:ext uri="{9D8B030D-6E8A-4147-A177-3AD203B41FA5}">
                      <a16:colId xmlns:a16="http://schemas.microsoft.com/office/drawing/2014/main" xmlns="" val="7285764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No</a:t>
                      </a:r>
                      <a:endParaRPr lang="en-ID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Kegiatan </a:t>
                      </a:r>
                      <a:endParaRPr lang="en-ID" sz="24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OPD/Kampung</a:t>
                      </a:r>
                      <a:endParaRPr lang="en-ID" sz="24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Ket</a:t>
                      </a:r>
                      <a:endParaRPr lang="en-ID" sz="24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1540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1. 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Rapat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Koordinasi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Pemerintahan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Desa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Kampung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Kab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ID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baseline="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Siak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7422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2. 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Pengelolaan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Badan Usaha Milik Kampung 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BUMKampung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BUMKam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Kab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ID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baseline="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Siak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8074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3.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Sosialisasi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SABER PUNGLI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Laksanakan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Karena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Peraturannya</a:t>
                      </a:r>
                      <a:r>
                        <a:rPr lang="en-ID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baseline="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Dicabut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6851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3095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-152162"/>
            <a:ext cx="1222785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BC5257F0-9695-5B60-D74B-47EAC8082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8799" y="573795"/>
            <a:ext cx="9144000" cy="912773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KEGIATAN PENGAWASAN (PKPT PD, KAMPUNG, SISWASKEUDES, REVIU/MONEV)</a:t>
            </a:r>
            <a:endParaRPr lang="en-ID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00" y="152163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112701" y="1593955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C51FA001-CBB4-2948-2DF8-E250565C3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087152"/>
              </p:ext>
            </p:extLst>
          </p:nvPr>
        </p:nvGraphicFramePr>
        <p:xfrm>
          <a:off x="2149642" y="1593955"/>
          <a:ext cx="9688158" cy="3855720"/>
        </p:xfrm>
        <a:graphic>
          <a:graphicData uri="http://schemas.openxmlformats.org/drawingml/2006/table">
            <a:tbl>
              <a:tblPr firstRow="1" firstCol="1" bandRow="1"/>
              <a:tblGrid>
                <a:gridCol w="690351">
                  <a:extLst>
                    <a:ext uri="{9D8B030D-6E8A-4147-A177-3AD203B41FA5}">
                      <a16:colId xmlns:a16="http://schemas.microsoft.com/office/drawing/2014/main" xmlns="" val="2636656246"/>
                    </a:ext>
                  </a:extLst>
                </a:gridCol>
                <a:gridCol w="4234575">
                  <a:extLst>
                    <a:ext uri="{9D8B030D-6E8A-4147-A177-3AD203B41FA5}">
                      <a16:colId xmlns:a16="http://schemas.microsoft.com/office/drawing/2014/main" xmlns="" val="1881221709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xmlns="" val="3614133557"/>
                    </a:ext>
                  </a:extLst>
                </a:gridCol>
                <a:gridCol w="1122947">
                  <a:extLst>
                    <a:ext uri="{9D8B030D-6E8A-4147-A177-3AD203B41FA5}">
                      <a16:colId xmlns:a16="http://schemas.microsoft.com/office/drawing/2014/main" xmlns="" val="2282135084"/>
                    </a:ext>
                  </a:extLst>
                </a:gridCol>
                <a:gridCol w="2709842">
                  <a:extLst>
                    <a:ext uri="{9D8B030D-6E8A-4147-A177-3AD203B41FA5}">
                      <a16:colId xmlns:a16="http://schemas.microsoft.com/office/drawing/2014/main" xmlns="" val="136270699"/>
                    </a:ext>
                  </a:extLst>
                </a:gridCol>
              </a:tblGrid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No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Kegiatan 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Target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Realisasi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Kendala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590950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1. 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PKPT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3504637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Kampung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28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28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Menyesuaikan</a:t>
                      </a:r>
                      <a:r>
                        <a:rPr lang="en-US" sz="2000" baseline="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Kondisi</a:t>
                      </a:r>
                      <a:r>
                        <a:rPr lang="en-US" sz="2000" baseline="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Anggaran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7033555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Kinerja OPD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6271786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Ketaatan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OPD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5844327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-    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Tujuan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Tertentu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9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9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4909549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2. 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Siswaskeudes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122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122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1695153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3.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Reviu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Monev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744875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SSH, ASB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HSPK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1842148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Manajemen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ASN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7473093"/>
                  </a:ext>
                </a:extLst>
              </a:tr>
              <a:tr h="154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Tata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Kelola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Barang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Milik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Daerah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6906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D07C23-8565-A4D2-8790-04BC32C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8" y="40341"/>
            <a:ext cx="12227858" cy="6857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C6E7C2-BFF6-4E87-1312-63ADDE226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08" y="138716"/>
            <a:ext cx="1099098" cy="15721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2D3E44D-7F85-9CA5-AAD1-AEC2385CAF91}"/>
              </a:ext>
            </a:extLst>
          </p:cNvPr>
          <p:cNvSpPr txBox="1">
            <a:spLocks/>
          </p:cNvSpPr>
          <p:nvPr/>
        </p:nvSpPr>
        <p:spPr>
          <a:xfrm>
            <a:off x="-35858" y="1658250"/>
            <a:ext cx="2339186" cy="726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 Black" panose="020B0A04020102020204" pitchFamily="34" charset="0"/>
              </a:rPr>
              <a:t>INSPEKTORAT DAERAH</a:t>
            </a:r>
            <a:endParaRPr lang="en-ID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C51FA001-CBB4-2948-2DF8-E250565C3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256355"/>
              </p:ext>
            </p:extLst>
          </p:nvPr>
        </p:nvGraphicFramePr>
        <p:xfrm>
          <a:off x="2069432" y="364487"/>
          <a:ext cx="9713265" cy="5993892"/>
        </p:xfrm>
        <a:graphic>
          <a:graphicData uri="http://schemas.openxmlformats.org/drawingml/2006/table">
            <a:tbl>
              <a:tblPr firstRow="1" firstCol="1" bandRow="1"/>
              <a:tblGrid>
                <a:gridCol w="552744">
                  <a:extLst>
                    <a:ext uri="{9D8B030D-6E8A-4147-A177-3AD203B41FA5}">
                      <a16:colId xmlns:a16="http://schemas.microsoft.com/office/drawing/2014/main" xmlns="" val="2636656246"/>
                    </a:ext>
                  </a:extLst>
                </a:gridCol>
                <a:gridCol w="3674121">
                  <a:extLst>
                    <a:ext uri="{9D8B030D-6E8A-4147-A177-3AD203B41FA5}">
                      <a16:colId xmlns:a16="http://schemas.microsoft.com/office/drawing/2014/main" xmlns="" val="1881221709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xmlns="" val="3614133557"/>
                    </a:ext>
                  </a:extLst>
                </a:gridCol>
                <a:gridCol w="1136468">
                  <a:extLst>
                    <a:ext uri="{9D8B030D-6E8A-4147-A177-3AD203B41FA5}">
                      <a16:colId xmlns:a16="http://schemas.microsoft.com/office/drawing/2014/main" xmlns="" val="2282135084"/>
                    </a:ext>
                  </a:extLst>
                </a:gridCol>
                <a:gridCol w="3030583">
                  <a:extLst>
                    <a:ext uri="{9D8B030D-6E8A-4147-A177-3AD203B41FA5}">
                      <a16:colId xmlns:a16="http://schemas.microsoft.com/office/drawing/2014/main" xmlns="" val="136270699"/>
                    </a:ext>
                  </a:extLst>
                </a:gridCol>
              </a:tblGrid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No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Target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Realisasi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Kendala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590950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Pengelolaan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Pajak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Daerah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52151546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Tata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Kelola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Barang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Jasa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14547689"/>
                  </a:ext>
                </a:extLst>
              </a:tr>
              <a:tr h="287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Laporan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Keuangan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43 OPD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9415501"/>
                  </a:ext>
                </a:extLst>
              </a:tr>
              <a:tr h="287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Evaluasi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SAKIP 43 OPD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1715587"/>
                  </a:ext>
                </a:extLst>
              </a:tr>
              <a:tr h="3067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Reviu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Dana DAK 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Fisik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)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3295970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KUA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PPAS / P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01115357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RKPD / P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3714648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RPJMD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RKA / P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3135897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Reviu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Renstra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Reviu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Pelayanan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Publik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Evaluasi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PK APIP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Evaluasi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PMPRB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Evaluasi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SPIP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4 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Monitoring, Controlling, Surveillance for Prevention  (MCSP) 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KPK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88 %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59%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Ada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beberapa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Indikator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belum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terpenuhi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melewati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deadline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Stranas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PK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65 %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62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5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Survey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Penilaian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Integritas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(SPI) KPK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80 %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68,78%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4460" marR="64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057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1215</Words>
  <Application>Microsoft Office PowerPoint</Application>
  <PresentationFormat>Widescreen</PresentationFormat>
  <Paragraphs>400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Cambria</vt:lpstr>
      <vt:lpstr>MS Mincho</vt:lpstr>
      <vt:lpstr>Symbol</vt:lpstr>
      <vt:lpstr>Times New Roman</vt:lpstr>
      <vt:lpstr>Office Theme</vt:lpstr>
      <vt:lpstr>LAPORAN KINERJA POSITIF TAHUN 2025</vt:lpstr>
      <vt:lpstr>REALISASI FISIK KEUANGAN TAHUN 2025</vt:lpstr>
      <vt:lpstr>URAIAN REALISASI FISIK DAN KEUANGAN TAHUN 2025</vt:lpstr>
      <vt:lpstr>TUNDA BAYAR SISA TAHUN 2024</vt:lpstr>
      <vt:lpstr>INOVASI YANG SUDAH DILAKUKAN</vt:lpstr>
      <vt:lpstr>PRESTASI DAN PENGHARGAAN YANG TELAH DIRAIH</vt:lpstr>
      <vt:lpstr>KEGIATAN/NARASUMBER PADA KEGIATAN PD DAN PEMERINTAH KAMPUNG</vt:lpstr>
      <vt:lpstr>KEGIATAN PENGAWASAN (PKPT PD, KAMPUNG, SISWASKEUDES, REVIU/MONEV)</vt:lpstr>
      <vt:lpstr>PowerPoint Presentation</vt:lpstr>
      <vt:lpstr>KEGIATAN PENGAWASAN INSPEKTUR PEMBANTU INVESTIGASI</vt:lpstr>
      <vt:lpstr>HAMBATAN DAN SARAN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KINERJA POSITIF TAHUN 2022</dc:title>
  <dc:creator>ACER</dc:creator>
  <cp:lastModifiedBy>USER</cp:lastModifiedBy>
  <cp:revision>51</cp:revision>
  <cp:lastPrinted>2023-12-27T07:23:43Z</cp:lastPrinted>
  <dcterms:created xsi:type="dcterms:W3CDTF">2022-12-31T13:16:52Z</dcterms:created>
  <dcterms:modified xsi:type="dcterms:W3CDTF">2025-12-29T02:48:04Z</dcterms:modified>
</cp:coreProperties>
</file>